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77" r:id="rId4"/>
    <p:sldId id="283" r:id="rId5"/>
    <p:sldId id="278" r:id="rId6"/>
    <p:sldId id="280" r:id="rId7"/>
    <p:sldId id="281" r:id="rId8"/>
    <p:sldId id="279" r:id="rId9"/>
    <p:sldId id="282" r:id="rId10"/>
    <p:sldId id="284" r:id="rId11"/>
    <p:sldId id="275" r:id="rId12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42" autoAdjust="0"/>
  </p:normalViewPr>
  <p:slideViewPr>
    <p:cSldViewPr snapToGrid="0" snapToObjects="1"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4A8BEA-1681-4DD0-93C7-B7B5D961877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0FCBD29-5349-4962-854F-028755D4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ADAD2-B3ED-4436-ADE1-F67637E59A89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E763D-1A91-400F-9FE6-D561AB8CF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FB72F8-216A-4686-B664-BC532EC4E0C4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5E7A6-ADB9-47E3-BE1F-7AF520E985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88C9F-8750-403F-BE51-41AABB5862D3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F7A56-2117-47F0-AF01-61EDFFAAB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268" y="274638"/>
            <a:ext cx="7324531" cy="84503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5E183-6D5B-48B6-B231-4D1CE3FE7E80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BEA12-48F7-40D8-B590-2398D4E21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D9AFC-4ECB-439A-B34F-614A3DA7B530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48161-D661-41A2-A353-34E7FA32B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19061-BE62-490A-AC04-71EDA82E6FFB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9AA17-5F66-44D1-9403-A57AC555F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0A4C6-C033-4201-B5E4-7A9EA08BBA02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765DA-C410-4482-9898-6E59CC130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D8521-BEB1-4283-B6CF-4E478BC655A5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88B03-33F2-427C-82A1-1BA69BD5A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17749-BF53-4207-98B6-736A6453D9C1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36E9-85BA-4B86-AF17-6D634DFAEB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D2B60-A992-4A36-81F4-4B82A48DCD47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B3D3F-6FDD-46D6-8353-F4EB5664B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CD18B-0EEA-43D7-BDCF-D6846A9444F8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8FF1D-4A0E-4DC5-AC92-7210971AB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AEE8336-6669-4D57-853F-2568543331BD}" type="datetime1">
              <a:rPr lang="en-US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40CB177-911D-4374-BB2E-4E0D05CF94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nr@hse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21386F"/>
                </a:solidFill>
                <a:latin typeface="Myriad Pro Semibold"/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21386F"/>
                </a:solidFill>
                <a:latin typeface="Myriad Pro Semibold"/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21386F"/>
                </a:solidFill>
                <a:latin typeface="Myriad Pro Semibold"/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21386F"/>
                </a:solidFill>
                <a:latin typeface="Myriad Pro Semibold"/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21386F"/>
                </a:solidFill>
                <a:latin typeface="Myriad Pro Semibold"/>
                <a:ea typeface="ＭＳ Ｐゴシック" pitchFamily="34" charset="-128"/>
              </a:rPr>
              <a:t>New Master’s Program:</a:t>
            </a:r>
            <a:br>
              <a:rPr lang="en-US" altLang="en-US" sz="3200" dirty="0" smtClean="0">
                <a:solidFill>
                  <a:srgbClr val="21386F"/>
                </a:solidFill>
                <a:latin typeface="Myriad Pro Semibold"/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21386F"/>
                </a:solidFill>
                <a:latin typeface="Myriad Pro Semibold"/>
                <a:ea typeface="ＭＳ Ｐゴシック" pitchFamily="34" charset="-128"/>
              </a:rPr>
              <a:t>Applied Statistics with Network Analysis</a:t>
            </a:r>
            <a:endParaRPr lang="en-US" sz="2400" dirty="0" smtClean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00066"/>
              </a:solidFill>
              <a:latin typeface="Myriad Pro" charset="0"/>
            </a:endParaRPr>
          </a:p>
          <a:p>
            <a:pPr eaLnBrk="1" hangingPunct="1"/>
            <a:r>
              <a:rPr lang="en-US" sz="2000" dirty="0" smtClean="0">
                <a:solidFill>
                  <a:srgbClr val="000066"/>
                </a:solidFill>
                <a:latin typeface="Myriad Pro" charset="0"/>
              </a:rPr>
              <a:t>An Introduction</a:t>
            </a:r>
          </a:p>
          <a:p>
            <a:pPr eaLnBrk="1" hangingPunct="1"/>
            <a:endParaRPr lang="ru-RU" sz="1400" dirty="0" smtClean="0">
              <a:solidFill>
                <a:srgbClr val="000066"/>
              </a:solidFill>
              <a:latin typeface="Myriad Pro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NRU HSE International Laboratory for Applied Network Research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http://anr.hse.ru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" y="1910332"/>
            <a:ext cx="1426845" cy="855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483"/>
            <a:ext cx="8229600" cy="4525963"/>
          </a:xfrm>
        </p:spPr>
        <p:txBody>
          <a:bodyPr/>
          <a:lstStyle/>
          <a:p>
            <a:r>
              <a:rPr lang="en-US" dirty="0"/>
              <a:t>Contemporary Data Analysis: Methodology of Interdisciplinary Research </a:t>
            </a:r>
            <a:endParaRPr lang="en-US" dirty="0" smtClean="0"/>
          </a:p>
          <a:p>
            <a:r>
              <a:rPr lang="en-US" dirty="0"/>
              <a:t> Contemporary Decision Sciences Methods: an Integrated </a:t>
            </a:r>
            <a:r>
              <a:rPr lang="en-US" dirty="0" smtClean="0"/>
              <a:t>Perspective</a:t>
            </a:r>
          </a:p>
          <a:p>
            <a:r>
              <a:rPr lang="en-US" dirty="0"/>
              <a:t>Statistical Learning Theory </a:t>
            </a:r>
            <a:endParaRPr lang="en-US" dirty="0" smtClean="0"/>
          </a:p>
          <a:p>
            <a:r>
              <a:rPr lang="en-US" dirty="0"/>
              <a:t>Nonparametric Theory and Data Analysis  </a:t>
            </a:r>
            <a:endParaRPr lang="en-US" dirty="0" smtClean="0"/>
          </a:p>
          <a:p>
            <a:r>
              <a:rPr lang="en-US" dirty="0"/>
              <a:t>Applied Linear Models </a:t>
            </a:r>
            <a:endParaRPr lang="en-US" dirty="0" smtClean="0"/>
          </a:p>
          <a:p>
            <a:r>
              <a:rPr lang="en-US" dirty="0" smtClean="0"/>
              <a:t>Network Analysis with R</a:t>
            </a:r>
          </a:p>
          <a:p>
            <a:r>
              <a:rPr lang="en-US" dirty="0"/>
              <a:t>Advanced Topics in Network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3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any questions, please email </a:t>
            </a:r>
            <a:r>
              <a:rPr lang="en-US" dirty="0" smtClean="0">
                <a:hlinkClick r:id="rId2"/>
              </a:rPr>
              <a:t>anr@hse.ru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00" y="4501725"/>
            <a:ext cx="2856121" cy="1624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55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New Statistics Program?</a:t>
            </a:r>
            <a:endParaRPr lang="en-US" dirty="0"/>
          </a:p>
        </p:txBody>
      </p:sp>
      <p:pic>
        <p:nvPicPr>
          <p:cNvPr id="1026" name="329F6138-409B-4B8D-BF65-687AFB80C92B" descr="7F9132F7-6240-4F6C-B2D0-A24BCECFB55A@sta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50" y="1459684"/>
            <a:ext cx="7167583" cy="478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5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Applied Statistics?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3597"/>
            <a:ext cx="8229600" cy="4525963"/>
          </a:xfrm>
        </p:spPr>
        <p:txBody>
          <a:bodyPr/>
          <a:lstStyle/>
          <a:p>
            <a:r>
              <a:rPr lang="en-US" dirty="0" smtClean="0"/>
              <a:t>Statistical courses are usually caught in math or economics departments</a:t>
            </a:r>
          </a:p>
          <a:p>
            <a:pPr lvl="1"/>
            <a:r>
              <a:rPr lang="en-US" dirty="0" smtClean="0"/>
              <a:t>They are limited </a:t>
            </a:r>
            <a:r>
              <a:rPr lang="en-US" dirty="0"/>
              <a:t>to mathematical </a:t>
            </a:r>
            <a:r>
              <a:rPr lang="en-US" dirty="0" smtClean="0"/>
              <a:t>courses, formulas and derivations</a:t>
            </a:r>
          </a:p>
          <a:p>
            <a:pPr lvl="1"/>
            <a:r>
              <a:rPr lang="en-US" dirty="0" smtClean="0"/>
              <a:t>Such analysis may not be applicable </a:t>
            </a:r>
            <a:r>
              <a:rPr lang="en-US" dirty="0"/>
              <a:t>to other fields such as Psychology, Sociology, Economics, Education, Informatics, and Biology, </a:t>
            </a:r>
            <a:r>
              <a:rPr lang="en-US" dirty="0" smtClean="0"/>
              <a:t>where there is a strong need for data analysis</a:t>
            </a:r>
          </a:p>
          <a:p>
            <a:pPr lvl="1"/>
            <a:r>
              <a:rPr lang="en-US" dirty="0" smtClean="0"/>
              <a:t>Without data, we can’t understand processes; without theory, we can’t understand data.</a:t>
            </a:r>
          </a:p>
          <a:p>
            <a:pPr lvl="2"/>
            <a:r>
              <a:rPr lang="en-US" dirty="0" smtClean="0"/>
              <a:t>This program offers the best of both worlds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2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analysts</a:t>
            </a:r>
          </a:p>
          <a:p>
            <a:r>
              <a:rPr lang="en-US" dirty="0" smtClean="0"/>
              <a:t>Statistical consultants</a:t>
            </a:r>
          </a:p>
          <a:p>
            <a:r>
              <a:rPr lang="en-US" dirty="0" smtClean="0"/>
              <a:t>Researchers in major consulting firms</a:t>
            </a:r>
          </a:p>
          <a:p>
            <a:r>
              <a:rPr lang="en-US" dirty="0" smtClean="0"/>
              <a:t>Background for future PhD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597"/>
            <a:ext cx="8229600" cy="4525963"/>
          </a:xfrm>
        </p:spPr>
        <p:txBody>
          <a:bodyPr/>
          <a:lstStyle/>
          <a:p>
            <a:r>
              <a:rPr lang="en-US" sz="2800" dirty="0" smtClean="0"/>
              <a:t>This program is unique for Russia because it’s multidisciplinary</a:t>
            </a:r>
          </a:p>
          <a:p>
            <a:pPr lvl="1"/>
            <a:r>
              <a:rPr lang="en-US" dirty="0" smtClean="0"/>
              <a:t>Other programs are targeted, e.g., at computer scientists (“big data” programs), or at specific fields (biology, medicine)</a:t>
            </a:r>
          </a:p>
          <a:p>
            <a:r>
              <a:rPr lang="en-US" sz="2800" dirty="0" smtClean="0"/>
              <a:t>This program is rare in the world (applied programs are rare in general)</a:t>
            </a:r>
          </a:p>
          <a:p>
            <a:r>
              <a:rPr lang="en-US" sz="2800" dirty="0" smtClean="0"/>
              <a:t>We offer both the theoretical foundation of interdisciplinary analysis and the deep understanding of statistical instruments</a:t>
            </a:r>
          </a:p>
          <a:p>
            <a:r>
              <a:rPr lang="en-US" sz="2800" dirty="0" smtClean="0"/>
              <a:t>We offer advanced network analysis techniques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049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world-renown faculty from best international universities</a:t>
            </a:r>
          </a:p>
          <a:p>
            <a:r>
              <a:rPr lang="en-US" dirty="0" smtClean="0"/>
              <a:t>We are working with partnership with Northwestern University, USA and University of Ljubljana, Slovenia</a:t>
            </a:r>
          </a:p>
          <a:p>
            <a:r>
              <a:rPr lang="en-US" dirty="0" smtClean="0"/>
              <a:t>We offer internship on the basis of our laboratory</a:t>
            </a:r>
          </a:p>
          <a:p>
            <a:pPr lvl="1"/>
            <a:r>
              <a:rPr lang="en-US" dirty="0" smtClean="0"/>
              <a:t>Real-life projects, theoretical and applied</a:t>
            </a:r>
          </a:p>
          <a:p>
            <a:pPr lvl="1"/>
            <a:r>
              <a:rPr lang="en-US" dirty="0" smtClean="0"/>
              <a:t>Consulting work for real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8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World-Renowned Faculty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7"/>
          <a:stretch/>
        </p:blipFill>
        <p:spPr bwMode="auto">
          <a:xfrm>
            <a:off x="375050" y="1442164"/>
            <a:ext cx="2048680" cy="1833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" b="11689"/>
          <a:stretch/>
        </p:blipFill>
        <p:spPr bwMode="auto">
          <a:xfrm>
            <a:off x="2670264" y="1442164"/>
            <a:ext cx="1840784" cy="1833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4" r="15249" b="14362"/>
          <a:stretch/>
        </p:blipFill>
        <p:spPr bwMode="auto">
          <a:xfrm>
            <a:off x="4757582" y="1442164"/>
            <a:ext cx="1821947" cy="1833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r="10378" b="10498"/>
          <a:stretch/>
        </p:blipFill>
        <p:spPr bwMode="auto">
          <a:xfrm>
            <a:off x="6826063" y="1442164"/>
            <a:ext cx="1860736" cy="1833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5050" y="3597955"/>
            <a:ext cx="21459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Stan Wasserman</a:t>
            </a:r>
          </a:p>
          <a:p>
            <a:r>
              <a:rPr lang="en-US" sz="1400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Programme</a:t>
            </a:r>
            <a:r>
              <a:rPr lang="en-US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Academic Supervisor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Academic 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Supervisor of the International laboratory for Applied Network Research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616549" y="3597955"/>
            <a:ext cx="18944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Vlado</a:t>
            </a:r>
            <a:r>
              <a:rPr lang="en-US" sz="14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Batagelj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Professor 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of Discrete and Computational Mathematics, Department of Mathematics and Institute of Mathematics, Physics and Mechanics, Department for theoretical computer science, University of Ljubljana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711943" y="3597955"/>
            <a:ext cx="186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Anushka</a:t>
            </a:r>
            <a:r>
              <a:rPr lang="en-US" sz="14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Ferligoj </a:t>
            </a:r>
            <a:r>
              <a:rPr lang="en-US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Professor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, Chair of Social Informatics and Methodology, Centre for Methodology and Informatics, Faculty of </a:t>
            </a:r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Socail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Sciences, 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University of Ljubljana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826063" y="3597955"/>
            <a:ext cx="2061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Douglas Steinley,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Professor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Psycological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Sciences, University of Missouri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192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Full-time (but evening education) Master’s Program </a:t>
            </a:r>
          </a:p>
          <a:p>
            <a:r>
              <a:rPr lang="en-US" dirty="0" smtClean="0"/>
              <a:t>2 years of study</a:t>
            </a:r>
          </a:p>
          <a:p>
            <a:r>
              <a:rPr lang="en-US" dirty="0" smtClean="0"/>
              <a:t>Very competitive cost (relative to other world programs)</a:t>
            </a:r>
          </a:p>
          <a:p>
            <a:r>
              <a:rPr lang="en-US" dirty="0" smtClean="0"/>
              <a:t>Language of study: English</a:t>
            </a:r>
          </a:p>
          <a:p>
            <a:r>
              <a:rPr lang="en-US" dirty="0" smtClean="0"/>
              <a:t>Entrance requirements: Portfolio (English language test, bachelor’s degree in any field)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0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Program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Applied Statistics (no networks)</a:t>
            </a:r>
          </a:p>
          <a:p>
            <a:r>
              <a:rPr lang="en-US" dirty="0" smtClean="0"/>
              <a:t>Networks track</a:t>
            </a:r>
          </a:p>
          <a:p>
            <a:r>
              <a:rPr lang="en-US" dirty="0" smtClean="0"/>
              <a:t>Individual study plans to account for background</a:t>
            </a:r>
          </a:p>
          <a:p>
            <a:pPr lvl="1"/>
            <a:r>
              <a:rPr lang="en-US" dirty="0" smtClean="0"/>
              <a:t>Stronger math backgrounds are offered more courses in theory development</a:t>
            </a:r>
          </a:p>
          <a:p>
            <a:pPr lvl="1"/>
            <a:r>
              <a:rPr lang="en-US" dirty="0" smtClean="0"/>
              <a:t>Stronger applied backgrounds are offered more mathematical courses</a:t>
            </a:r>
          </a:p>
        </p:txBody>
      </p:sp>
    </p:spTree>
    <p:extLst>
      <p:ext uri="{BB962C8B-B14F-4D97-AF65-F5344CB8AC3E}">
        <p14:creationId xmlns:p14="http://schemas.microsoft.com/office/powerpoint/2010/main" val="158709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14106</TotalTime>
  <Words>409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Georgia</vt:lpstr>
      <vt:lpstr>Myriad Pro</vt:lpstr>
      <vt:lpstr>Myriad Pro Semibold</vt:lpstr>
      <vt:lpstr>Office Theme</vt:lpstr>
      <vt:lpstr>  New Master’s Program: Applied Statistics with Network Analysis</vt:lpstr>
      <vt:lpstr>Why New Statistics Program?</vt:lpstr>
      <vt:lpstr>Why Applied Statistics?</vt:lpstr>
      <vt:lpstr>Career Tracks</vt:lpstr>
      <vt:lpstr>Unique Features</vt:lpstr>
      <vt:lpstr>Unique features</vt:lpstr>
      <vt:lpstr>World-Renowned Faculty</vt:lpstr>
      <vt:lpstr>Quick facts</vt:lpstr>
      <vt:lpstr>Individual Program Tracks</vt:lpstr>
      <vt:lpstr>Sample courses</vt:lpstr>
      <vt:lpstr>Thank you!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Valentina Kuskova</cp:lastModifiedBy>
  <cp:revision>435</cp:revision>
  <cp:lastPrinted>2014-07-06T18:47:00Z</cp:lastPrinted>
  <dcterms:created xsi:type="dcterms:W3CDTF">2010-09-30T07:07:58Z</dcterms:created>
  <dcterms:modified xsi:type="dcterms:W3CDTF">2016-12-09T12:38:09Z</dcterms:modified>
</cp:coreProperties>
</file>